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0" r:id="rId6"/>
    <p:sldId id="261" r:id="rId7"/>
    <p:sldId id="262" r:id="rId8"/>
    <p:sldId id="263" r:id="rId9"/>
    <p:sldId id="264" r:id="rId10"/>
    <p:sldId id="258" r:id="rId11"/>
  </p:sldIdLst>
  <p:sldSz cx="9144000" cy="6858000" type="screen4x3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2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>
        <p:scale>
          <a:sx n="118" d="100"/>
          <a:sy n="118" d="100"/>
        </p:scale>
        <p:origin x="216" y="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140" d="100"/>
          <a:sy n="140" d="100"/>
        </p:scale>
        <p:origin x="534" y="132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xmlns="" id="{0A975D71-3F99-4287-9A76-B5924067F2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CDAD2052-9D15-4C52-9949-9732353D3E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2FAE0-ED50-48F8-B485-2AF746785D83}" type="datetimeFigureOut">
              <a:rPr lang="hu-HU" smtClean="0"/>
              <a:t>2018.10.29.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B47E93DA-F3FD-486D-A723-5229F9B989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2A230002-D5BA-4E0D-8CB8-31043B5BFE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EA4C6-CB92-441A-A0C1-E010E7E8A3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8897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2018.10.29.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" y="536"/>
            <a:ext cx="9142569" cy="685692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2018.10.29.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" y="536"/>
            <a:ext cx="9142569" cy="685692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2018.10.29.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035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" y="536"/>
            <a:ext cx="9142569" cy="6856926"/>
          </a:xfrm>
          <a:prstGeom prst="rect">
            <a:avLst/>
          </a:prstGeom>
        </p:spPr>
      </p:pic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2018.10.29.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740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" y="536"/>
            <a:ext cx="9142569" cy="6856926"/>
          </a:xfrm>
          <a:prstGeom prst="rect">
            <a:avLst/>
          </a:prstGeom>
        </p:spPr>
      </p:pic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" y="536"/>
            <a:ext cx="9142569" cy="68569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Click to edit Master text styles</a:t>
            </a:r>
          </a:p>
          <a:p>
            <a:pPr lvl="1"/>
            <a:r>
              <a:rPr lang="hu-HU" dirty="0"/>
              <a:t>Second level</a:t>
            </a:r>
          </a:p>
          <a:p>
            <a:pPr lvl="2"/>
            <a:r>
              <a:rPr lang="hu-HU" dirty="0"/>
              <a:t>Third level</a:t>
            </a:r>
          </a:p>
          <a:p>
            <a:pPr lvl="3"/>
            <a:r>
              <a:rPr lang="hu-HU" dirty="0"/>
              <a:t>Fourth level</a:t>
            </a:r>
          </a:p>
          <a:p>
            <a:pPr lvl="4"/>
            <a:r>
              <a:rPr lang="hu-HU" dirty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" y="536"/>
            <a:ext cx="9142569" cy="685692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" y="536"/>
            <a:ext cx="9142569" cy="68569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400" b="1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" y="536"/>
            <a:ext cx="9142569" cy="685692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2018.10.29.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" y="536"/>
            <a:ext cx="9142569" cy="685692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2018.10.29.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" y="536"/>
            <a:ext cx="9142569" cy="685692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2018.10.29.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" y="536"/>
            <a:ext cx="9142569" cy="685692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2018.10.29.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" y="536"/>
            <a:ext cx="9142569" cy="685692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2018.10.29.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" y="536"/>
            <a:ext cx="9142569" cy="6856926"/>
          </a:xfrm>
          <a:prstGeom prst="rect">
            <a:avLst/>
          </a:prstGeom>
        </p:spPr>
      </p:pic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2018.10.29.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517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" y="536"/>
            <a:ext cx="9142569" cy="685692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2018.10.29.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" y="536"/>
            <a:ext cx="9142569" cy="685692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2018.10.29.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2018.10.29.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" y="536"/>
            <a:ext cx="9142569" cy="685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50" r:id="rId13"/>
    <p:sldLayoutId id="2147483656" r:id="rId14"/>
    <p:sldLayoutId id="214748365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488832" cy="3816424"/>
          </a:xfrm>
        </p:spPr>
        <p:txBody>
          <a:bodyPr/>
          <a:lstStyle/>
          <a:p>
            <a:pPr algn="ctr"/>
            <a:r>
              <a:rPr lang="hu-HU" dirty="0"/>
              <a:t>Intézményirányítást támogató rendszerek fejlesztése a felsőoktatásban</a:t>
            </a:r>
            <a:r>
              <a:rPr lang="hu-HU" sz="2600" dirty="0"/>
              <a:t/>
            </a:r>
            <a:br>
              <a:rPr lang="hu-HU" sz="2600" dirty="0"/>
            </a:br>
            <a:r>
              <a:rPr lang="hu-HU" sz="2600" dirty="0"/>
              <a:t/>
            </a:r>
            <a:br>
              <a:rPr lang="hu-HU" sz="2600" dirty="0"/>
            </a:br>
            <a:r>
              <a:rPr lang="hu-HU" sz="2600" dirty="0"/>
              <a:t>Megnyert Támogatás: 3 984 986 834 Forint</a:t>
            </a:r>
            <a:endParaRPr lang="hu-HU" sz="2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3569" y="4797152"/>
            <a:ext cx="53285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u-H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EFOP-3.4.6-VEKOP-17-2017-00002</a:t>
            </a:r>
            <a:endParaRPr lang="hu-HU" altLang="hu-H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Intézményirányítást támogató rendszerek fejlesztése a felsőoktatásban</a:t>
            </a:r>
            <a:endParaRPr lang="hu-H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750"/>
            <a:ext cx="8229600" cy="1143000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Konzorciumi partnerek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 numCol="2">
            <a:normAutofit fontScale="85000" lnSpcReduction="20000"/>
          </a:bodyPr>
          <a:lstStyle/>
          <a:p>
            <a:r>
              <a:rPr lang="hu-HU" dirty="0"/>
              <a:t>Eötvös Loránd </a:t>
            </a:r>
            <a:r>
              <a:rPr lang="hu-HU" dirty="0" smtClean="0"/>
              <a:t>Tudományegyetem (Konzorcium vezető)</a:t>
            </a:r>
          </a:p>
          <a:p>
            <a:r>
              <a:rPr lang="hu-HU" dirty="0" smtClean="0"/>
              <a:t>NISZ </a:t>
            </a:r>
            <a:r>
              <a:rPr lang="hu-HU" dirty="0"/>
              <a:t>Nemzeti Infokommunikációs Szolgáltató </a:t>
            </a:r>
            <a:r>
              <a:rPr lang="hu-HU" dirty="0" err="1"/>
              <a:t>Zrt</a:t>
            </a:r>
            <a:r>
              <a:rPr lang="hu-HU" dirty="0" smtClean="0"/>
              <a:t>.</a:t>
            </a:r>
          </a:p>
          <a:p>
            <a:r>
              <a:rPr lang="hu-HU" dirty="0" err="1" smtClean="0"/>
              <a:t>Állatorvostudományi</a:t>
            </a:r>
            <a:r>
              <a:rPr lang="hu-HU" dirty="0" smtClean="0"/>
              <a:t> Egyetem</a:t>
            </a:r>
          </a:p>
          <a:p>
            <a:r>
              <a:rPr lang="hu-HU" dirty="0" smtClean="0"/>
              <a:t>Budapesti </a:t>
            </a:r>
            <a:r>
              <a:rPr lang="hu-HU" dirty="0" err="1"/>
              <a:t>Corvinus</a:t>
            </a:r>
            <a:r>
              <a:rPr lang="hu-HU" dirty="0"/>
              <a:t> </a:t>
            </a:r>
            <a:r>
              <a:rPr lang="hu-HU" dirty="0" smtClean="0"/>
              <a:t>Egyetem</a:t>
            </a:r>
          </a:p>
          <a:p>
            <a:r>
              <a:rPr lang="hu-HU" dirty="0" smtClean="0"/>
              <a:t>Budapesti </a:t>
            </a:r>
            <a:r>
              <a:rPr lang="hu-HU" dirty="0"/>
              <a:t>Gazdasági </a:t>
            </a:r>
            <a:r>
              <a:rPr lang="hu-HU" dirty="0" smtClean="0"/>
              <a:t>Egyetem</a:t>
            </a:r>
          </a:p>
          <a:p>
            <a:r>
              <a:rPr lang="hu-HU" dirty="0" smtClean="0"/>
              <a:t>Dunaújvárosi Egyetem</a:t>
            </a:r>
          </a:p>
          <a:p>
            <a:r>
              <a:rPr lang="hu-HU" dirty="0" smtClean="0"/>
              <a:t>Eszterházy </a:t>
            </a:r>
            <a:r>
              <a:rPr lang="hu-HU" dirty="0"/>
              <a:t>Károly </a:t>
            </a:r>
            <a:r>
              <a:rPr lang="hu-HU" dirty="0" smtClean="0"/>
              <a:t>Egyetem</a:t>
            </a:r>
          </a:p>
          <a:p>
            <a:r>
              <a:rPr lang="hu-HU" dirty="0" smtClean="0"/>
              <a:t>Kaposvári Egyetem</a:t>
            </a:r>
          </a:p>
          <a:p>
            <a:r>
              <a:rPr lang="hu-HU" dirty="0" smtClean="0"/>
              <a:t>Miskolci Egyetem</a:t>
            </a:r>
          </a:p>
          <a:p>
            <a:r>
              <a:rPr lang="hu-HU" dirty="0" smtClean="0"/>
              <a:t>Óbudai Egyetem</a:t>
            </a:r>
          </a:p>
          <a:p>
            <a:r>
              <a:rPr lang="hu-HU" dirty="0" smtClean="0"/>
              <a:t>Neumann </a:t>
            </a:r>
            <a:r>
              <a:rPr lang="hu-HU" dirty="0"/>
              <a:t>János </a:t>
            </a:r>
            <a:r>
              <a:rPr lang="hu-HU" dirty="0" smtClean="0"/>
              <a:t>Egyetem</a:t>
            </a:r>
          </a:p>
          <a:p>
            <a:r>
              <a:rPr lang="hu-HU" dirty="0" smtClean="0"/>
              <a:t>Pannon Egyetem</a:t>
            </a:r>
          </a:p>
          <a:p>
            <a:r>
              <a:rPr lang="hu-HU" dirty="0" smtClean="0"/>
              <a:t>Soproni Egyetem</a:t>
            </a:r>
          </a:p>
          <a:p>
            <a:r>
              <a:rPr lang="hu-HU" dirty="0" smtClean="0"/>
              <a:t>Széchenyi </a:t>
            </a:r>
            <a:r>
              <a:rPr lang="hu-HU" dirty="0"/>
              <a:t>István </a:t>
            </a:r>
            <a:r>
              <a:rPr lang="hu-HU" dirty="0" smtClean="0"/>
              <a:t>Egyetem</a:t>
            </a:r>
          </a:p>
          <a:p>
            <a:r>
              <a:rPr lang="hu-HU" dirty="0" smtClean="0"/>
              <a:t>Szent </a:t>
            </a:r>
            <a:r>
              <a:rPr lang="hu-HU" dirty="0"/>
              <a:t>István </a:t>
            </a:r>
            <a:r>
              <a:rPr lang="hu-HU" dirty="0" smtClean="0"/>
              <a:t>Egyetem</a:t>
            </a:r>
          </a:p>
          <a:p>
            <a:r>
              <a:rPr lang="hu-HU" dirty="0" smtClean="0"/>
              <a:t>Testnevelési </a:t>
            </a:r>
            <a:r>
              <a:rPr lang="hu-HU" dirty="0"/>
              <a:t>Egyetem</a:t>
            </a:r>
          </a:p>
        </p:txBody>
      </p:sp>
    </p:spTree>
    <p:extLst>
      <p:ext uri="{BB962C8B-B14F-4D97-AF65-F5344CB8AC3E}">
        <p14:creationId xmlns:p14="http://schemas.microsoft.com/office/powerpoint/2010/main" val="410173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750"/>
            <a:ext cx="8229600" cy="1143000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Projekt ismertetése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A </a:t>
            </a:r>
            <a:r>
              <a:rPr lang="hu-HU" dirty="0" smtClean="0"/>
              <a:t>projekt </a:t>
            </a:r>
            <a:r>
              <a:rPr lang="hu-HU" dirty="0"/>
              <a:t>átfogó céljai a projekt hatókörébe tartozó állami felsőoktatási </a:t>
            </a:r>
            <a:r>
              <a:rPr lang="hu-HU" dirty="0" smtClean="0"/>
              <a:t>intézményeknél: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sz="2400" dirty="0" smtClean="0"/>
              <a:t>Egységes</a:t>
            </a:r>
            <a:r>
              <a:rPr lang="hu-HU" sz="2400" dirty="0"/>
              <a:t>, egymással integrált intézményirányításai, gazdálkodási, teljesítménymérési, kontrolling, HR és tanulmányi adminisztrációs folyamatok és ezeket támogató informatikai rendszerek </a:t>
            </a:r>
            <a:r>
              <a:rPr lang="hu-HU" sz="2400" dirty="0" smtClean="0"/>
              <a:t>bevezetése</a:t>
            </a:r>
          </a:p>
          <a:p>
            <a:r>
              <a:rPr lang="hu-HU" sz="2400" dirty="0"/>
              <a:t>F</a:t>
            </a:r>
            <a:r>
              <a:rPr lang="hu-HU" sz="2400" dirty="0" smtClean="0"/>
              <a:t>inanszírozási </a:t>
            </a:r>
            <a:r>
              <a:rPr lang="hu-HU" sz="2400" dirty="0"/>
              <a:t>rendszer megvalósításához és működtetéséhez szükséges egységes szervezeti, folyamatirányítási és informatikai feltételek megteremtése</a:t>
            </a:r>
          </a:p>
        </p:txBody>
      </p:sp>
    </p:spTree>
    <p:extLst>
      <p:ext uri="{BB962C8B-B14F-4D97-AF65-F5344CB8AC3E}">
        <p14:creationId xmlns:p14="http://schemas.microsoft.com/office/powerpoint/2010/main" val="62135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750"/>
            <a:ext cx="8229600" cy="1143000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Projekt ismertetése (II)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5256584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hu-HU" sz="2800" dirty="0"/>
              <a:t>Az </a:t>
            </a:r>
            <a:r>
              <a:rPr lang="hu-HU" sz="2800" dirty="0" smtClean="0"/>
              <a:t>intézményirányítási </a:t>
            </a:r>
            <a:r>
              <a:rPr lang="hu-HU" sz="2800" dirty="0"/>
              <a:t>rendszerek hallgatói funkciói használatának, valamint az ehhez szükséges digitális írástudási készségeknek és ismereteknek az elsajátítását támogató hallgatói képzési és mentori program megtervezése és </a:t>
            </a:r>
            <a:r>
              <a:rPr lang="hu-HU" sz="2800" dirty="0" smtClean="0"/>
              <a:t>végrehajtása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1900" dirty="0" smtClean="0"/>
              <a:t>Intézményi </a:t>
            </a:r>
            <a:r>
              <a:rPr lang="hu-HU" sz="1900" dirty="0"/>
              <a:t>irányítás hatékonyságának növelése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1900" dirty="0" smtClean="0"/>
              <a:t>Felsőoktatási </a:t>
            </a:r>
            <a:r>
              <a:rPr lang="hu-HU" sz="1900" dirty="0"/>
              <a:t>intézmények képzés- és kutatásszervezési képességeinek fejlesztése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1900" dirty="0" smtClean="0"/>
              <a:t>Intézményi </a:t>
            </a:r>
            <a:r>
              <a:rPr lang="hu-HU" sz="1900" dirty="0"/>
              <a:t>szintre alkalmazott egységes beavatkozások biztosítása az intézményi és irányítási folyamatok újraszervezésével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1900" dirty="0" smtClean="0"/>
              <a:t>Egységes </a:t>
            </a:r>
            <a:r>
              <a:rPr lang="hu-HU" sz="1900" dirty="0"/>
              <a:t>alapokon és megoldásokon nyugvó, integrált intézményirányítási szakrendszerek </a:t>
            </a:r>
            <a:r>
              <a:rPr lang="hu-HU" sz="1900" dirty="0" smtClean="0"/>
              <a:t>fejlesztése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1900" dirty="0"/>
              <a:t>A felsőoktatás képzési, kutatási, harmadik missziós tevékenységének fejlesztése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1900" dirty="0"/>
              <a:t>A felsőoktatási intézményrendszer komplex teljesítményelvű szervezeti megújításának támogatása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1900" dirty="0"/>
              <a:t>A külső érdekeltségi kör intézmény irányításában való közreműködésének biztosítása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1900" dirty="0"/>
              <a:t>A feladat- és teljesítményalapú finanszírozási rendszer működtetésének támogatása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1900" dirty="0"/>
              <a:t>IKT kompetencia növelése a hallgatók körében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1900" dirty="0"/>
              <a:t>Felsőoktatási elemző-kutató utánpótlás biztosítása az érintett intézményekben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hu-HU" sz="2000" dirty="0"/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18008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750"/>
            <a:ext cx="8229600" cy="1143000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Várt eredmények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hu-HU" sz="2400" dirty="0" smtClean="0"/>
              <a:t>A </a:t>
            </a:r>
            <a:r>
              <a:rPr lang="hu-HU" sz="2400" dirty="0"/>
              <a:t>konzorciumi tag felsőoktatási intézmények egységes, egymással integrált, korszerű és a megfogalmazott célokat, részcélokat szolgáló gazdálkodási, kontrolling, humán erőforrás menedzsment és tanulmányi adminisztrációs folyamatokat </a:t>
            </a:r>
            <a:r>
              <a:rPr lang="hu-HU" sz="2400" dirty="0" smtClean="0"/>
              <a:t>működtetnek</a:t>
            </a:r>
            <a:endParaRPr lang="hu-HU" sz="2400" dirty="0"/>
          </a:p>
          <a:p>
            <a:pPr>
              <a:spcAft>
                <a:spcPts val="1200"/>
              </a:spcAft>
            </a:pPr>
            <a:r>
              <a:rPr lang="hu-HU" sz="2400" dirty="0" smtClean="0"/>
              <a:t>A </a:t>
            </a:r>
            <a:r>
              <a:rPr lang="hu-HU" sz="2400" dirty="0"/>
              <a:t>konzorciumi tag felsőoktatási intézmények egységes, és a megfogalmazott célokat, részcélokat szolgáló gazdálkodási, kontrolling, humán erőforrás menedzsment, tanulmányi adminisztrációs és üzemeltetési szabályzatok szerint működnek</a:t>
            </a:r>
          </a:p>
          <a:p>
            <a:r>
              <a:rPr lang="hu-HU" sz="2400" dirty="0" smtClean="0"/>
              <a:t>A </a:t>
            </a:r>
            <a:r>
              <a:rPr lang="hu-HU" sz="2400" dirty="0"/>
              <a:t>konzorciumi tag felsőoktatási intézmények a megfogalmazott célok, részcélok teljesítését szolgáló, egységes alapokon és megoldásokon nyugvó, integrált intézményirányítási szakrendszereket használnak az egységes folyamataik támogatására</a:t>
            </a:r>
          </a:p>
        </p:txBody>
      </p:sp>
    </p:spTree>
    <p:extLst>
      <p:ext uri="{BB962C8B-B14F-4D97-AF65-F5344CB8AC3E}">
        <p14:creationId xmlns:p14="http://schemas.microsoft.com/office/powerpoint/2010/main" val="157010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750"/>
            <a:ext cx="8229600" cy="1143000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Várt eredmények (II)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hu-HU" sz="2400" dirty="0"/>
              <a:t>A konzorciumi tag felsőoktatási intézmények az intézményirányítási szakrendszerek hallgatói funkciói használatának, valamint az ehhez szükséges digitális írástudási készségeknek és ismereteknek az elsajátítását támogató hallgatói képzési és mentori programot működtetnek a hallgatói IKT kompetenciák fejlesztése érdekében</a:t>
            </a:r>
          </a:p>
          <a:p>
            <a:r>
              <a:rPr lang="hu-HU" sz="2400" dirty="0" smtClean="0"/>
              <a:t>A </a:t>
            </a:r>
            <a:r>
              <a:rPr lang="hu-HU" sz="2400" dirty="0"/>
              <a:t>konzorciumvezető ELTE a kutatási programok előkészítéséhez, lebonyolításához, kutatási bevételek, kiadások és kutatási eredmények nyilvántartásához kapcsolódó folyamatok, valamint a bevezetni kívánt egységes intézményirányítási szakrendszerek ezeket támogató funkciói használatának elsajátítását biztosító kutatói továbbképzési programot indít és működtet</a:t>
            </a:r>
          </a:p>
        </p:txBody>
      </p:sp>
    </p:spTree>
    <p:extLst>
      <p:ext uri="{BB962C8B-B14F-4D97-AF65-F5344CB8AC3E}">
        <p14:creationId xmlns:p14="http://schemas.microsoft.com/office/powerpoint/2010/main" val="210158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2016224"/>
          </a:xfrm>
        </p:spPr>
        <p:txBody>
          <a:bodyPr/>
          <a:lstStyle/>
          <a:p>
            <a:r>
              <a:rPr lang="hu-HU" dirty="0"/>
              <a:t>KÖSZÖNÖM </a:t>
            </a:r>
            <a:br>
              <a:rPr lang="hu-HU" dirty="0"/>
            </a:br>
            <a:r>
              <a:rPr lang="hu-HU" dirty="0"/>
              <a:t>A FIGYELMET!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43608" y="5745223"/>
            <a:ext cx="63066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u-H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EFOP-3.4.6-VEKOP-17-2017-00002</a:t>
            </a:r>
            <a:endParaRPr lang="hu-HU" altLang="hu-H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Intézményirányítást támogató rendszerek fejlesztése a felsőoktatásban</a:t>
            </a:r>
            <a:endParaRPr lang="hu-H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F964041C9DBEC84B8B3AF928B8C0914A" ma:contentTypeVersion="1" ma:contentTypeDescription="Új dokumentum létrehozása." ma:contentTypeScope="" ma:versionID="1df983b67f1896324949eed1218e4831">
  <xsd:schema xmlns:xsd="http://www.w3.org/2001/XMLSchema" xmlns:xs="http://www.w3.org/2001/XMLSchema" xmlns:p="http://schemas.microsoft.com/office/2006/metadata/properties" xmlns:ns2="e8b7fe13-09ad-4ad5-b102-66317a11900a" targetNamespace="http://schemas.microsoft.com/office/2006/metadata/properties" ma:root="true" ma:fieldsID="d1e86157f0e04b9a833608cae6b16cdc" ns2:_="">
    <xsd:import namespace="e8b7fe13-09ad-4ad5-b102-66317a11900a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b7fe13-09ad-4ad5-b102-66317a1190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9FF95F-2A31-4AD8-A3DC-92CAD57A8D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F3782E-0503-4ADF-BEFE-83EE553596C7}">
  <ds:schemaRefs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e8b7fe13-09ad-4ad5-b102-66317a11900a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89EECE6-7020-45A8-88C8-E7F2425B7C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b7fe13-09ad-4ad5-b102-66317a1190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5643</TotalTime>
  <Words>405</Words>
  <Application>Microsoft Office PowerPoint</Application>
  <PresentationFormat>Diavetítés a képernyőre (4:3 oldalarány)</PresentationFormat>
  <Paragraphs>49</Paragraphs>
  <Slides>7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Office-téma</vt:lpstr>
      <vt:lpstr>Intézményirányítást támogató rendszerek fejlesztése a felsőoktatásban  Megnyert Támogatás: 3 984 986 834 Forint</vt:lpstr>
      <vt:lpstr>Konzorciumi partnerek</vt:lpstr>
      <vt:lpstr>Projekt ismertetése</vt:lpstr>
      <vt:lpstr>Projekt ismertetése (II)</vt:lpstr>
      <vt:lpstr>Várt eredmények</vt:lpstr>
      <vt:lpstr>Várt eredmények (II)</vt:lpstr>
      <vt:lpstr>KÖSZÖNÖM  A FIGYELMET!</vt:lpstr>
    </vt:vector>
  </TitlesOfParts>
  <Company>novak.adam@gmail.com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Zakáné Buzás Krisztina</cp:lastModifiedBy>
  <cp:revision>155</cp:revision>
  <cp:lastPrinted>2018-04-22T10:38:59Z</cp:lastPrinted>
  <dcterms:created xsi:type="dcterms:W3CDTF">2014-03-03T11:13:53Z</dcterms:created>
  <dcterms:modified xsi:type="dcterms:W3CDTF">2018-10-29T14:59:01Z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0x010100F964041C9DBEC84B8B3AF928B8C0914A</vt:lpwstr>
  </property>
</Properties>
</file>